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2" r:id="rId2"/>
    <p:sldId id="271" r:id="rId3"/>
    <p:sldId id="272" r:id="rId4"/>
    <p:sldId id="274" r:id="rId5"/>
    <p:sldId id="276" r:id="rId6"/>
    <p:sldId id="277" r:id="rId7"/>
    <p:sldId id="278" r:id="rId8"/>
    <p:sldId id="279" r:id="rId9"/>
    <p:sldId id="280"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3"/>
    <p:restoredTop sz="94749"/>
  </p:normalViewPr>
  <p:slideViewPr>
    <p:cSldViewPr snapToGrid="0" snapToObjects="1">
      <p:cViewPr varScale="1">
        <p:scale>
          <a:sx n="104" d="100"/>
          <a:sy n="104" d="100"/>
        </p:scale>
        <p:origin x="12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8DD47-C13F-1C4F-83AE-60B8522F8DB7}" type="datetimeFigureOut">
              <a:rPr lang="en-US" smtClean="0"/>
              <a:t>9/26/21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96535-421A-BA43-8144-6BCC1AF60673}" type="slidenum">
              <a:rPr lang="en-US" smtClean="0"/>
              <a:t>‹#›</a:t>
            </a:fld>
            <a:endParaRPr lang="en-US"/>
          </a:p>
        </p:txBody>
      </p:sp>
    </p:spTree>
    <p:extLst>
      <p:ext uri="{BB962C8B-B14F-4D97-AF65-F5344CB8AC3E}">
        <p14:creationId xmlns:p14="http://schemas.microsoft.com/office/powerpoint/2010/main" val="23317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statement to Google </a:t>
            </a:r>
            <a:r>
              <a:rPr lang="en-US" dirty="0" err="1"/>
              <a:t>Colab</a:t>
            </a:r>
            <a:r>
              <a:rPr lang="en-US" dirty="0"/>
              <a:t> notebook explanation</a:t>
            </a:r>
          </a:p>
        </p:txBody>
      </p:sp>
      <p:sp>
        <p:nvSpPr>
          <p:cNvPr id="4" name="Slide Number Placeholder 3"/>
          <p:cNvSpPr>
            <a:spLocks noGrp="1"/>
          </p:cNvSpPr>
          <p:nvPr>
            <p:ph type="sldNum" sz="quarter" idx="5"/>
          </p:nvPr>
        </p:nvSpPr>
        <p:spPr/>
        <p:txBody>
          <a:bodyPr/>
          <a:lstStyle/>
          <a:p>
            <a:fld id="{E9796535-421A-BA43-8144-6BCC1AF60673}" type="slidenum">
              <a:rPr lang="en-US" smtClean="0"/>
              <a:t>9</a:t>
            </a:fld>
            <a:endParaRPr lang="en-US"/>
          </a:p>
        </p:txBody>
      </p:sp>
    </p:spTree>
    <p:extLst>
      <p:ext uri="{BB962C8B-B14F-4D97-AF65-F5344CB8AC3E}">
        <p14:creationId xmlns:p14="http://schemas.microsoft.com/office/powerpoint/2010/main" val="3260572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9DB4-378A-DE42-92CD-9B39A3702C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4D46E4-0D20-B44E-9D62-2B03523987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34E14B-608C-DC48-8C69-48BFFD19442F}"/>
              </a:ext>
            </a:extLst>
          </p:cNvPr>
          <p:cNvSpPr>
            <a:spLocks noGrp="1"/>
          </p:cNvSpPr>
          <p:nvPr>
            <p:ph type="dt" sz="half" idx="10"/>
          </p:nvPr>
        </p:nvSpPr>
        <p:spPr/>
        <p:txBody>
          <a:bodyPr/>
          <a:lstStyle/>
          <a:p>
            <a:fld id="{755063BD-CB87-374B-8774-601582E01850}" type="datetimeFigureOut">
              <a:rPr lang="en-US" smtClean="0"/>
              <a:t>9/26/21</a:t>
            </a:fld>
            <a:endParaRPr lang="en-US"/>
          </a:p>
        </p:txBody>
      </p:sp>
      <p:sp>
        <p:nvSpPr>
          <p:cNvPr id="5" name="Footer Placeholder 4">
            <a:extLst>
              <a:ext uri="{FF2B5EF4-FFF2-40B4-BE49-F238E27FC236}">
                <a16:creationId xmlns:a16="http://schemas.microsoft.com/office/drawing/2014/main" id="{08D69532-C9DE-BE48-8C7E-8AAA1A4F6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9A701-9B11-3744-BE09-7F54543BE91D}"/>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847128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244D-58D5-6246-A79B-945B868C66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2A4E3F-864B-8441-838A-FCAE67DF11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5DB9D-1BA7-CD4A-8623-A6F4186A80D0}"/>
              </a:ext>
            </a:extLst>
          </p:cNvPr>
          <p:cNvSpPr>
            <a:spLocks noGrp="1"/>
          </p:cNvSpPr>
          <p:nvPr>
            <p:ph type="dt" sz="half" idx="10"/>
          </p:nvPr>
        </p:nvSpPr>
        <p:spPr/>
        <p:txBody>
          <a:bodyPr/>
          <a:lstStyle/>
          <a:p>
            <a:fld id="{755063BD-CB87-374B-8774-601582E01850}" type="datetimeFigureOut">
              <a:rPr lang="en-US" smtClean="0"/>
              <a:t>9/26/21</a:t>
            </a:fld>
            <a:endParaRPr lang="en-US"/>
          </a:p>
        </p:txBody>
      </p:sp>
      <p:sp>
        <p:nvSpPr>
          <p:cNvPr id="5" name="Footer Placeholder 4">
            <a:extLst>
              <a:ext uri="{FF2B5EF4-FFF2-40B4-BE49-F238E27FC236}">
                <a16:creationId xmlns:a16="http://schemas.microsoft.com/office/drawing/2014/main" id="{F9567CFC-1E04-824F-940D-17F8DEC355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61E61D-9F2B-8D49-B117-E6BDD44E72CF}"/>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3350569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50448-C8A0-374A-AD13-301CD14BC5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23CC65-7D7E-9F40-8BE8-9369CCAC84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6CF96-D6DB-D942-9134-327A2926981F}"/>
              </a:ext>
            </a:extLst>
          </p:cNvPr>
          <p:cNvSpPr>
            <a:spLocks noGrp="1"/>
          </p:cNvSpPr>
          <p:nvPr>
            <p:ph type="dt" sz="half" idx="10"/>
          </p:nvPr>
        </p:nvSpPr>
        <p:spPr/>
        <p:txBody>
          <a:bodyPr/>
          <a:lstStyle/>
          <a:p>
            <a:fld id="{755063BD-CB87-374B-8774-601582E01850}" type="datetimeFigureOut">
              <a:rPr lang="en-US" smtClean="0"/>
              <a:t>9/26/21</a:t>
            </a:fld>
            <a:endParaRPr lang="en-US"/>
          </a:p>
        </p:txBody>
      </p:sp>
      <p:sp>
        <p:nvSpPr>
          <p:cNvPr id="5" name="Footer Placeholder 4">
            <a:extLst>
              <a:ext uri="{FF2B5EF4-FFF2-40B4-BE49-F238E27FC236}">
                <a16:creationId xmlns:a16="http://schemas.microsoft.com/office/drawing/2014/main" id="{33D551A3-C42F-0740-A761-90DB347F6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23BC07-B108-8D46-8CE8-541A6E8FC135}"/>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1081603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32A7-2E16-5D4B-9FA1-65C1E564A1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2A8FBA-3CBE-DB46-AD36-CFB048C2D7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5BE29-C21D-DA4A-9919-B3B716457CFF}"/>
              </a:ext>
            </a:extLst>
          </p:cNvPr>
          <p:cNvSpPr>
            <a:spLocks noGrp="1"/>
          </p:cNvSpPr>
          <p:nvPr>
            <p:ph type="dt" sz="half" idx="10"/>
          </p:nvPr>
        </p:nvSpPr>
        <p:spPr/>
        <p:txBody>
          <a:bodyPr/>
          <a:lstStyle/>
          <a:p>
            <a:fld id="{755063BD-CB87-374B-8774-601582E01850}" type="datetimeFigureOut">
              <a:rPr lang="en-US" smtClean="0"/>
              <a:t>9/26/21</a:t>
            </a:fld>
            <a:endParaRPr lang="en-US"/>
          </a:p>
        </p:txBody>
      </p:sp>
      <p:sp>
        <p:nvSpPr>
          <p:cNvPr id="5" name="Footer Placeholder 4">
            <a:extLst>
              <a:ext uri="{FF2B5EF4-FFF2-40B4-BE49-F238E27FC236}">
                <a16:creationId xmlns:a16="http://schemas.microsoft.com/office/drawing/2014/main" id="{9E33ECF4-C333-6B40-A720-BCEF85B27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3E3DC-4D96-7848-B87F-8E4FA5140B77}"/>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1520205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4F4A-A417-2E40-A93B-4AEB6E3550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4EBD61-5375-F344-9687-2D87CC7BE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4CBAFE-ACE1-9549-B1B5-6356DBA7955D}"/>
              </a:ext>
            </a:extLst>
          </p:cNvPr>
          <p:cNvSpPr>
            <a:spLocks noGrp="1"/>
          </p:cNvSpPr>
          <p:nvPr>
            <p:ph type="dt" sz="half" idx="10"/>
          </p:nvPr>
        </p:nvSpPr>
        <p:spPr/>
        <p:txBody>
          <a:bodyPr/>
          <a:lstStyle/>
          <a:p>
            <a:fld id="{755063BD-CB87-374B-8774-601582E01850}" type="datetimeFigureOut">
              <a:rPr lang="en-US" smtClean="0"/>
              <a:t>9/26/21</a:t>
            </a:fld>
            <a:endParaRPr lang="en-US"/>
          </a:p>
        </p:txBody>
      </p:sp>
      <p:sp>
        <p:nvSpPr>
          <p:cNvPr id="5" name="Footer Placeholder 4">
            <a:extLst>
              <a:ext uri="{FF2B5EF4-FFF2-40B4-BE49-F238E27FC236}">
                <a16:creationId xmlns:a16="http://schemas.microsoft.com/office/drawing/2014/main" id="{B91248FC-17C4-964F-84C9-64DAF8AC7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69DC97-1CA3-6B40-B593-AF0F1B945E35}"/>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1834774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F866C-D3F4-9146-94A7-F637D26E4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53BDF-A618-2B40-BAF0-4C27D9295C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FB1AA2-6C35-8141-966F-8EDFD73AF0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0D7744-25BA-A347-9688-847822CECF77}"/>
              </a:ext>
            </a:extLst>
          </p:cNvPr>
          <p:cNvSpPr>
            <a:spLocks noGrp="1"/>
          </p:cNvSpPr>
          <p:nvPr>
            <p:ph type="dt" sz="half" idx="10"/>
          </p:nvPr>
        </p:nvSpPr>
        <p:spPr/>
        <p:txBody>
          <a:bodyPr/>
          <a:lstStyle/>
          <a:p>
            <a:fld id="{755063BD-CB87-374B-8774-601582E01850}" type="datetimeFigureOut">
              <a:rPr lang="en-US" smtClean="0"/>
              <a:t>9/26/21</a:t>
            </a:fld>
            <a:endParaRPr lang="en-US"/>
          </a:p>
        </p:txBody>
      </p:sp>
      <p:sp>
        <p:nvSpPr>
          <p:cNvPr id="6" name="Footer Placeholder 5">
            <a:extLst>
              <a:ext uri="{FF2B5EF4-FFF2-40B4-BE49-F238E27FC236}">
                <a16:creationId xmlns:a16="http://schemas.microsoft.com/office/drawing/2014/main" id="{9F83A118-575E-DE48-A2F3-511DDE9EF5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B933A-E1DB-2347-BE8E-3CD28E2ED79D}"/>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157881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9F7C7-4299-E842-A62D-CE4A39A53B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48A810-D33F-9349-B566-367E060D9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CD3038-6BD4-124F-8BCD-E8E8E0C3E3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80A39E-6699-FA49-ADEA-F1310688F9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0A2E4A-34CC-454C-A10D-1283B5E736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E4D6BA-39A8-D14C-82F7-68C2E0A251C6}"/>
              </a:ext>
            </a:extLst>
          </p:cNvPr>
          <p:cNvSpPr>
            <a:spLocks noGrp="1"/>
          </p:cNvSpPr>
          <p:nvPr>
            <p:ph type="dt" sz="half" idx="10"/>
          </p:nvPr>
        </p:nvSpPr>
        <p:spPr/>
        <p:txBody>
          <a:bodyPr/>
          <a:lstStyle/>
          <a:p>
            <a:fld id="{755063BD-CB87-374B-8774-601582E01850}" type="datetimeFigureOut">
              <a:rPr lang="en-US" smtClean="0"/>
              <a:t>9/26/21</a:t>
            </a:fld>
            <a:endParaRPr lang="en-US"/>
          </a:p>
        </p:txBody>
      </p:sp>
      <p:sp>
        <p:nvSpPr>
          <p:cNvPr id="8" name="Footer Placeholder 7">
            <a:extLst>
              <a:ext uri="{FF2B5EF4-FFF2-40B4-BE49-F238E27FC236}">
                <a16:creationId xmlns:a16="http://schemas.microsoft.com/office/drawing/2014/main" id="{A1CC5F1C-A700-0848-8B4E-63B622050C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D94CCE-234F-D54D-B4A2-F68B078222E1}"/>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53789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EE2A-488E-2549-9A75-195E9D73AC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2093A6-E9A7-114B-BDE1-3DBC5E2B319C}"/>
              </a:ext>
            </a:extLst>
          </p:cNvPr>
          <p:cNvSpPr>
            <a:spLocks noGrp="1"/>
          </p:cNvSpPr>
          <p:nvPr>
            <p:ph type="dt" sz="half" idx="10"/>
          </p:nvPr>
        </p:nvSpPr>
        <p:spPr/>
        <p:txBody>
          <a:bodyPr/>
          <a:lstStyle/>
          <a:p>
            <a:fld id="{755063BD-CB87-374B-8774-601582E01850}" type="datetimeFigureOut">
              <a:rPr lang="en-US" smtClean="0"/>
              <a:t>9/26/21</a:t>
            </a:fld>
            <a:endParaRPr lang="en-US"/>
          </a:p>
        </p:txBody>
      </p:sp>
      <p:sp>
        <p:nvSpPr>
          <p:cNvPr id="4" name="Footer Placeholder 3">
            <a:extLst>
              <a:ext uri="{FF2B5EF4-FFF2-40B4-BE49-F238E27FC236}">
                <a16:creationId xmlns:a16="http://schemas.microsoft.com/office/drawing/2014/main" id="{51334BEE-A784-1949-B777-B9F12E56F8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A9D6C8-BFAB-C443-87B7-A5BEB4F9C6A2}"/>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4115796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D1AD0-402D-AE49-AA6E-894D5B02E7E0}"/>
              </a:ext>
            </a:extLst>
          </p:cNvPr>
          <p:cNvSpPr>
            <a:spLocks noGrp="1"/>
          </p:cNvSpPr>
          <p:nvPr>
            <p:ph type="dt" sz="half" idx="10"/>
          </p:nvPr>
        </p:nvSpPr>
        <p:spPr/>
        <p:txBody>
          <a:bodyPr/>
          <a:lstStyle/>
          <a:p>
            <a:fld id="{755063BD-CB87-374B-8774-601582E01850}" type="datetimeFigureOut">
              <a:rPr lang="en-US" smtClean="0"/>
              <a:t>9/26/21</a:t>
            </a:fld>
            <a:endParaRPr lang="en-US"/>
          </a:p>
        </p:txBody>
      </p:sp>
      <p:sp>
        <p:nvSpPr>
          <p:cNvPr id="3" name="Footer Placeholder 2">
            <a:extLst>
              <a:ext uri="{FF2B5EF4-FFF2-40B4-BE49-F238E27FC236}">
                <a16:creationId xmlns:a16="http://schemas.microsoft.com/office/drawing/2014/main" id="{0DA5C49A-51E2-5246-9F72-976CE373A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FAE7A8-3D11-B643-84CE-8F89A3683AEC}"/>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3892865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2F42A-351B-FF42-B4CB-71132DB73D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7BAD4-CA28-D84B-BF23-F40D534F0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A518E4-87BB-834E-A8C5-BCD557835D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6A0D10-8014-5847-8C2F-CA6FC2FF61F9}"/>
              </a:ext>
            </a:extLst>
          </p:cNvPr>
          <p:cNvSpPr>
            <a:spLocks noGrp="1"/>
          </p:cNvSpPr>
          <p:nvPr>
            <p:ph type="dt" sz="half" idx="10"/>
          </p:nvPr>
        </p:nvSpPr>
        <p:spPr/>
        <p:txBody>
          <a:bodyPr/>
          <a:lstStyle/>
          <a:p>
            <a:fld id="{755063BD-CB87-374B-8774-601582E01850}" type="datetimeFigureOut">
              <a:rPr lang="en-US" smtClean="0"/>
              <a:t>9/26/21</a:t>
            </a:fld>
            <a:endParaRPr lang="en-US"/>
          </a:p>
        </p:txBody>
      </p:sp>
      <p:sp>
        <p:nvSpPr>
          <p:cNvPr id="6" name="Footer Placeholder 5">
            <a:extLst>
              <a:ext uri="{FF2B5EF4-FFF2-40B4-BE49-F238E27FC236}">
                <a16:creationId xmlns:a16="http://schemas.microsoft.com/office/drawing/2014/main" id="{75C0DA6B-4D3C-2B4D-A634-D9B930C1C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37910-AF3A-FF44-B473-1F331EBD9CDD}"/>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116518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388A-A341-1A42-92B2-57A535C450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04FB20-4852-4749-A179-C0E9ED2FDC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2FF4FE-B85D-144B-B614-2630DCC82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1E3F4-B8FF-D842-85A7-FAF72407BB16}"/>
              </a:ext>
            </a:extLst>
          </p:cNvPr>
          <p:cNvSpPr>
            <a:spLocks noGrp="1"/>
          </p:cNvSpPr>
          <p:nvPr>
            <p:ph type="dt" sz="half" idx="10"/>
          </p:nvPr>
        </p:nvSpPr>
        <p:spPr/>
        <p:txBody>
          <a:bodyPr/>
          <a:lstStyle/>
          <a:p>
            <a:fld id="{755063BD-CB87-374B-8774-601582E01850}" type="datetimeFigureOut">
              <a:rPr lang="en-US" smtClean="0"/>
              <a:t>9/26/21</a:t>
            </a:fld>
            <a:endParaRPr lang="en-US"/>
          </a:p>
        </p:txBody>
      </p:sp>
      <p:sp>
        <p:nvSpPr>
          <p:cNvPr id="6" name="Footer Placeholder 5">
            <a:extLst>
              <a:ext uri="{FF2B5EF4-FFF2-40B4-BE49-F238E27FC236}">
                <a16:creationId xmlns:a16="http://schemas.microsoft.com/office/drawing/2014/main" id="{8D41C299-85B1-644D-9404-C6B5227F0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81A1E0-92FA-BF40-8111-8BAA82265BF4}"/>
              </a:ext>
            </a:extLst>
          </p:cNvPr>
          <p:cNvSpPr>
            <a:spLocks noGrp="1"/>
          </p:cNvSpPr>
          <p:nvPr>
            <p:ph type="sldNum" sz="quarter" idx="12"/>
          </p:nvPr>
        </p:nvSpPr>
        <p:spPr/>
        <p:txBody>
          <a:bodyPr/>
          <a:lstStyle/>
          <a:p>
            <a:fld id="{C9CCB5ED-C946-B448-A1B5-608A13A51841}" type="slidenum">
              <a:rPr lang="en-US" smtClean="0"/>
              <a:t>‹#›</a:t>
            </a:fld>
            <a:endParaRPr lang="en-US"/>
          </a:p>
        </p:txBody>
      </p:sp>
    </p:spTree>
    <p:extLst>
      <p:ext uri="{BB962C8B-B14F-4D97-AF65-F5344CB8AC3E}">
        <p14:creationId xmlns:p14="http://schemas.microsoft.com/office/powerpoint/2010/main" val="4269750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3E3EBA-26BF-0345-A38F-C4C2C33A75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4C09EA-D9E4-414D-B110-17B86A7828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DD9663-FC66-CE4F-9975-08EB9A20A0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5063BD-CB87-374B-8774-601582E01850}" type="datetimeFigureOut">
              <a:rPr lang="en-US" smtClean="0"/>
              <a:t>9/26/21</a:t>
            </a:fld>
            <a:endParaRPr lang="en-US"/>
          </a:p>
        </p:txBody>
      </p:sp>
      <p:sp>
        <p:nvSpPr>
          <p:cNvPr id="5" name="Footer Placeholder 4">
            <a:extLst>
              <a:ext uri="{FF2B5EF4-FFF2-40B4-BE49-F238E27FC236}">
                <a16:creationId xmlns:a16="http://schemas.microsoft.com/office/drawing/2014/main" id="{E6F3229B-F6F6-F747-995A-DA329F143F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C0449B-6573-FE4B-BF97-5D31410B6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CCB5ED-C946-B448-A1B5-608A13A51841}" type="slidenum">
              <a:rPr lang="en-US" smtClean="0"/>
              <a:t>‹#›</a:t>
            </a:fld>
            <a:endParaRPr lang="en-US"/>
          </a:p>
        </p:txBody>
      </p:sp>
    </p:spTree>
    <p:extLst>
      <p:ext uri="{BB962C8B-B14F-4D97-AF65-F5344CB8AC3E}">
        <p14:creationId xmlns:p14="http://schemas.microsoft.com/office/powerpoint/2010/main" val="638507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ctrTitle"/>
          </p:nvPr>
        </p:nvSpPr>
        <p:spPr>
          <a:xfrm>
            <a:off x="1524000" y="1016793"/>
            <a:ext cx="9144000" cy="1166813"/>
          </a:xfrm>
        </p:spPr>
        <p:txBody>
          <a:bodyPr/>
          <a:lstStyle/>
          <a:p>
            <a:r>
              <a:rPr lang="en-US" dirty="0">
                <a:solidFill>
                  <a:schemeClr val="tx1">
                    <a:lumMod val="75000"/>
                    <a:lumOff val="25000"/>
                  </a:schemeClr>
                </a:solidFill>
                <a:latin typeface="Oswald Light" pitchFamily="2" charset="77"/>
              </a:rPr>
              <a:t>Final Project</a:t>
            </a:r>
          </a:p>
        </p:txBody>
      </p:sp>
      <p:sp>
        <p:nvSpPr>
          <p:cNvPr id="6" name="Subtitle 5">
            <a:extLst>
              <a:ext uri="{FF2B5EF4-FFF2-40B4-BE49-F238E27FC236}">
                <a16:creationId xmlns:a16="http://schemas.microsoft.com/office/drawing/2014/main" id="{09D5ED84-7D12-7B40-A746-C2D9CB6C4796}"/>
              </a:ext>
            </a:extLst>
          </p:cNvPr>
          <p:cNvSpPr>
            <a:spLocks noGrp="1"/>
          </p:cNvSpPr>
          <p:nvPr>
            <p:ph type="subTitle" idx="1"/>
          </p:nvPr>
        </p:nvSpPr>
        <p:spPr>
          <a:xfrm>
            <a:off x="1524000" y="2657475"/>
            <a:ext cx="9144000" cy="2286000"/>
          </a:xfrm>
        </p:spPr>
        <p:txBody>
          <a:bodyPr>
            <a:normAutofit fontScale="92500" lnSpcReduction="10000"/>
          </a:bodyPr>
          <a:lstStyle/>
          <a:p>
            <a:r>
              <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Annie </a:t>
            </a:r>
            <a:r>
              <a:rPr lang="en-US" sz="2800" dirty="0" err="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DeRossi</a:t>
            </a:r>
            <a:endPar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Drew Henning</a:t>
            </a:r>
          </a:p>
          <a:p>
            <a:r>
              <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Moe Taherian</a:t>
            </a:r>
          </a:p>
          <a:p>
            <a:r>
              <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Ronnie </a:t>
            </a:r>
            <a:r>
              <a:rPr lang="en-US" sz="2800" dirty="0" err="1">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Canepa</a:t>
            </a:r>
            <a:endPar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28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Zaira Coronado</a:t>
            </a:r>
          </a:p>
        </p:txBody>
      </p:sp>
    </p:spTree>
    <p:extLst>
      <p:ext uri="{BB962C8B-B14F-4D97-AF65-F5344CB8AC3E}">
        <p14:creationId xmlns:p14="http://schemas.microsoft.com/office/powerpoint/2010/main" val="457943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ctrTitle"/>
          </p:nvPr>
        </p:nvSpPr>
        <p:spPr>
          <a:xfrm>
            <a:off x="1524000" y="1016793"/>
            <a:ext cx="9144000" cy="1166813"/>
          </a:xfrm>
        </p:spPr>
        <p:txBody>
          <a:bodyPr/>
          <a:lstStyle/>
          <a:p>
            <a:r>
              <a:rPr lang="en-US" dirty="0">
                <a:solidFill>
                  <a:schemeClr val="tx1">
                    <a:lumMod val="75000"/>
                    <a:lumOff val="25000"/>
                  </a:schemeClr>
                </a:solidFill>
                <a:latin typeface="Oswald Light" pitchFamily="2" charset="77"/>
              </a:rPr>
              <a:t>The End</a:t>
            </a:r>
          </a:p>
        </p:txBody>
      </p:sp>
    </p:spTree>
    <p:extLst>
      <p:ext uri="{BB962C8B-B14F-4D97-AF65-F5344CB8AC3E}">
        <p14:creationId xmlns:p14="http://schemas.microsoft.com/office/powerpoint/2010/main" val="181454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Global Warming: Continued</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Final Project is a continuation of the theme from Project 2.</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Used Machine Learning and plethora of other tools to ask the question how global warming will impact average temperatures and rising sea levels at Fort Pulaski, GA and San Diego, CA within the next 10 years.</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Focused on Fort Pulaski and San Diego because it had the most complete data and wanted to have a well-rounded analysis from the east coast and west coast.</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Both Fort Pulaski and San Diego data from1979 to 2021and forecasted up to 2031.</a:t>
            </a:r>
          </a:p>
        </p:txBody>
      </p:sp>
    </p:spTree>
    <p:extLst>
      <p:ext uri="{BB962C8B-B14F-4D97-AF65-F5344CB8AC3E}">
        <p14:creationId xmlns:p14="http://schemas.microsoft.com/office/powerpoint/2010/main" val="647311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Machine Learning Content Used</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Since the data we used is in a time series, we needed to find a Machine Learning tool that would work best with it.</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Facebook Prophet is a tool for forecasting time series data where non-linear trends are fit with yearly, weekly and daily seasonality.</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Prophet worked best for our data because it showed a strong seasonal effect of historical data since average temperatures and sea levels rise and fall with changing weather conditions throughout the year.</a:t>
            </a:r>
          </a:p>
        </p:txBody>
      </p:sp>
    </p:spTree>
    <p:extLst>
      <p:ext uri="{BB962C8B-B14F-4D97-AF65-F5344CB8AC3E}">
        <p14:creationId xmlns:p14="http://schemas.microsoft.com/office/powerpoint/2010/main" val="2386617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Additional Tools Used</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Google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Colab</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Pandas</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Matplotlib</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HTML/CSS/Bootstrap</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Plotly</a:t>
            </a:r>
          </a:p>
          <a:p>
            <a:pPr>
              <a:buFont typeface="Wingdings" pitchFamily="2" charset="2"/>
              <a:buChar char="§"/>
            </a:pP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FbProphet</a:t>
            </a: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D3.js</a:t>
            </a:r>
          </a:p>
        </p:txBody>
      </p:sp>
    </p:spTree>
    <p:extLst>
      <p:ext uri="{BB962C8B-B14F-4D97-AF65-F5344CB8AC3E}">
        <p14:creationId xmlns:p14="http://schemas.microsoft.com/office/powerpoint/2010/main" val="3924576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Walkthrough</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sz="half"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Google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Colab</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notebook starts with your typical boilerplate code by importing dependencies (pandas,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fbprophet</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and matplotlib), reading the CSV and formatting/renaming columns</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Once data was in the correct format, we used Matplotlib to chart monthly temperature from 1979-2021</a:t>
            </a:r>
          </a:p>
        </p:txBody>
      </p:sp>
      <p:pic>
        <p:nvPicPr>
          <p:cNvPr id="7" name="Content Placeholder 6" descr="Chart&#10;&#10;Description automatically generated">
            <a:extLst>
              <a:ext uri="{FF2B5EF4-FFF2-40B4-BE49-F238E27FC236}">
                <a16:creationId xmlns:a16="http://schemas.microsoft.com/office/drawing/2014/main" id="{C73307D1-C921-B84E-9D4D-3D60D54AAF96}"/>
              </a:ext>
            </a:extLst>
          </p:cNvPr>
          <p:cNvPicPr>
            <a:picLocks noGrp="1" noChangeAspect="1"/>
          </p:cNvPicPr>
          <p:nvPr>
            <p:ph sz="half" idx="2"/>
          </p:nvPr>
        </p:nvPicPr>
        <p:blipFill>
          <a:blip r:embed="rId2"/>
          <a:stretch>
            <a:fillRect/>
          </a:stretch>
        </p:blipFill>
        <p:spPr>
          <a:xfrm>
            <a:off x="6172200" y="1888991"/>
            <a:ext cx="5620733" cy="3711709"/>
          </a:xfrm>
        </p:spPr>
      </p:pic>
    </p:spTree>
    <p:extLst>
      <p:ext uri="{BB962C8B-B14F-4D97-AF65-F5344CB8AC3E}">
        <p14:creationId xmlns:p14="http://schemas.microsoft.com/office/powerpoint/2010/main" val="240918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Walkthrough (cont.)</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sz="half"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Now it is time to forecast our weather data to predict conditions for the next 10 years</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Boilerplate code was imported from the documentation</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Forecasting 10 years adds 120 months to the monthly temperatures chart</a:t>
            </a:r>
          </a:p>
          <a:p>
            <a:pPr>
              <a:buFont typeface="Wingdings" pitchFamily="2" charset="2"/>
              <a:buChar char="§"/>
            </a:pP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model.predict</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is used to generate predicted values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yhat</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and ranges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yhat</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lower and </a:t>
            </a:r>
            <a:r>
              <a:rPr lang="en-US" sz="2400" dirty="0" err="1">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yhat</a:t>
            </a: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upper)</a:t>
            </a:r>
          </a:p>
        </p:txBody>
      </p:sp>
      <p:pic>
        <p:nvPicPr>
          <p:cNvPr id="7" name="Content Placeholder 6">
            <a:extLst>
              <a:ext uri="{FF2B5EF4-FFF2-40B4-BE49-F238E27FC236}">
                <a16:creationId xmlns:a16="http://schemas.microsoft.com/office/drawing/2014/main" id="{C73307D1-C921-B84E-9D4D-3D60D54AAF96}"/>
              </a:ext>
            </a:extLst>
          </p:cNvPr>
          <p:cNvPicPr>
            <a:picLocks noGrp="1" noChangeAspect="1"/>
          </p:cNvPicPr>
          <p:nvPr>
            <p:ph sz="half" idx="2"/>
          </p:nvPr>
        </p:nvPicPr>
        <p:blipFill rotWithShape="1">
          <a:blip r:embed="rId2"/>
          <a:srcRect r="944"/>
          <a:stretch/>
        </p:blipFill>
        <p:spPr>
          <a:xfrm>
            <a:off x="6172200" y="1898530"/>
            <a:ext cx="4756857" cy="2285376"/>
          </a:xfrm>
        </p:spPr>
      </p:pic>
      <p:pic>
        <p:nvPicPr>
          <p:cNvPr id="5" name="Content Placeholder 6">
            <a:extLst>
              <a:ext uri="{FF2B5EF4-FFF2-40B4-BE49-F238E27FC236}">
                <a16:creationId xmlns:a16="http://schemas.microsoft.com/office/drawing/2014/main" id="{43E15048-A676-5E49-850E-27100DB75761}"/>
              </a:ext>
            </a:extLst>
          </p:cNvPr>
          <p:cNvPicPr>
            <a:picLocks noChangeAspect="1"/>
          </p:cNvPicPr>
          <p:nvPr/>
        </p:nvPicPr>
        <p:blipFill>
          <a:blip r:embed="rId3"/>
          <a:srcRect/>
          <a:stretch/>
        </p:blipFill>
        <p:spPr>
          <a:xfrm>
            <a:off x="6174648" y="4299422"/>
            <a:ext cx="4756857" cy="2285376"/>
          </a:xfrm>
          <a:prstGeom prst="rect">
            <a:avLst/>
          </a:prstGeom>
        </p:spPr>
      </p:pic>
    </p:spTree>
    <p:extLst>
      <p:ext uri="{BB962C8B-B14F-4D97-AF65-F5344CB8AC3E}">
        <p14:creationId xmlns:p14="http://schemas.microsoft.com/office/powerpoint/2010/main" val="2537640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Walkthrough (cont.)</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sz="half" idx="1"/>
          </p:nvPr>
        </p:nvSpPr>
        <p:spPr>
          <a:xfrm>
            <a:off x="838200" y="1825625"/>
            <a:ext cx="5181600" cy="977210"/>
          </a:xfrm>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Prediction graph can now be plotted using the prediction model</a:t>
            </a:r>
          </a:p>
        </p:txBody>
      </p:sp>
      <p:pic>
        <p:nvPicPr>
          <p:cNvPr id="7" name="Content Placeholder 6">
            <a:extLst>
              <a:ext uri="{FF2B5EF4-FFF2-40B4-BE49-F238E27FC236}">
                <a16:creationId xmlns:a16="http://schemas.microsoft.com/office/drawing/2014/main" id="{C73307D1-C921-B84E-9D4D-3D60D54AAF96}"/>
              </a:ext>
            </a:extLst>
          </p:cNvPr>
          <p:cNvPicPr>
            <a:picLocks noGrp="1" noChangeAspect="1"/>
          </p:cNvPicPr>
          <p:nvPr>
            <p:ph sz="half" idx="2"/>
          </p:nvPr>
        </p:nvPicPr>
        <p:blipFill rotWithShape="1">
          <a:blip r:embed="rId2"/>
          <a:srcRect l="1697" b="1361"/>
          <a:stretch/>
        </p:blipFill>
        <p:spPr>
          <a:xfrm>
            <a:off x="6260122" y="2899280"/>
            <a:ext cx="5093677" cy="3350503"/>
          </a:xfrm>
        </p:spPr>
      </p:pic>
      <p:pic>
        <p:nvPicPr>
          <p:cNvPr id="5" name="Content Placeholder 6">
            <a:extLst>
              <a:ext uri="{FF2B5EF4-FFF2-40B4-BE49-F238E27FC236}">
                <a16:creationId xmlns:a16="http://schemas.microsoft.com/office/drawing/2014/main" id="{1C785FB3-6C4D-2F49-810A-788FCA834A6E}"/>
              </a:ext>
            </a:extLst>
          </p:cNvPr>
          <p:cNvPicPr>
            <a:picLocks noChangeAspect="1"/>
          </p:cNvPicPr>
          <p:nvPr/>
        </p:nvPicPr>
        <p:blipFill rotWithShape="1">
          <a:blip r:embed="rId3"/>
          <a:srcRect l="769"/>
          <a:stretch/>
        </p:blipFill>
        <p:spPr>
          <a:xfrm>
            <a:off x="838200" y="2901680"/>
            <a:ext cx="5292986" cy="3350502"/>
          </a:xfrm>
          <a:prstGeom prst="rect">
            <a:avLst/>
          </a:prstGeom>
        </p:spPr>
      </p:pic>
      <p:sp>
        <p:nvSpPr>
          <p:cNvPr id="6" name="Content Placeholder 2">
            <a:extLst>
              <a:ext uri="{FF2B5EF4-FFF2-40B4-BE49-F238E27FC236}">
                <a16:creationId xmlns:a16="http://schemas.microsoft.com/office/drawing/2014/main" id="{92347243-08E5-E94D-A76F-A02AC9F302C8}"/>
              </a:ext>
            </a:extLst>
          </p:cNvPr>
          <p:cNvSpPr txBox="1">
            <a:spLocks/>
          </p:cNvSpPr>
          <p:nvPr/>
        </p:nvSpPr>
        <p:spPr>
          <a:xfrm>
            <a:off x="6198711" y="1819000"/>
            <a:ext cx="5181600" cy="9772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Trend and yearly seasonality (respectively), are also plotted using the same method</a:t>
            </a:r>
          </a:p>
        </p:txBody>
      </p:sp>
    </p:spTree>
    <p:extLst>
      <p:ext uri="{BB962C8B-B14F-4D97-AF65-F5344CB8AC3E}">
        <p14:creationId xmlns:p14="http://schemas.microsoft.com/office/powerpoint/2010/main" val="235066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Walkthrough (cont.)</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sz="half" idx="1"/>
          </p:nvPr>
        </p:nvSpPr>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Performance metrics are generated to test how accurate the predictions are</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RMSE scores vary, however, remain close to 1 which in weather forecasting is acceptable considering other factors that impact temperature (i.e. humidity, wind, etc.)</a:t>
            </a:r>
          </a:p>
          <a:p>
            <a:pPr>
              <a:buFont typeface="Wingdings" pitchFamily="2" charset="2"/>
              <a:buChar cha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buFont typeface="Wingdings" pitchFamily="2" charset="2"/>
              <a:buChar cha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buFont typeface="Wingdings" pitchFamily="2" charset="2"/>
              <a:buChar cha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buFont typeface="Wingdings" pitchFamily="2" charset="2"/>
              <a:buChar cha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7" name="Content Placeholder 6">
            <a:extLst>
              <a:ext uri="{FF2B5EF4-FFF2-40B4-BE49-F238E27FC236}">
                <a16:creationId xmlns:a16="http://schemas.microsoft.com/office/drawing/2014/main" id="{C73307D1-C921-B84E-9D4D-3D60D54AAF96}"/>
              </a:ext>
            </a:extLst>
          </p:cNvPr>
          <p:cNvPicPr>
            <a:picLocks noGrp="1" noChangeAspect="1"/>
          </p:cNvPicPr>
          <p:nvPr>
            <p:ph sz="half" idx="2"/>
          </p:nvPr>
        </p:nvPicPr>
        <p:blipFill>
          <a:blip r:embed="rId2"/>
          <a:srcRect/>
          <a:stretch/>
        </p:blipFill>
        <p:spPr>
          <a:xfrm>
            <a:off x="6172200" y="1911869"/>
            <a:ext cx="5181600" cy="2628347"/>
          </a:xfrm>
        </p:spPr>
      </p:pic>
      <p:sp>
        <p:nvSpPr>
          <p:cNvPr id="4" name="Rectangle 3">
            <a:extLst>
              <a:ext uri="{FF2B5EF4-FFF2-40B4-BE49-F238E27FC236}">
                <a16:creationId xmlns:a16="http://schemas.microsoft.com/office/drawing/2014/main" id="{F96F37AE-72EE-694D-81C5-2FC15610676E}"/>
              </a:ext>
            </a:extLst>
          </p:cNvPr>
          <p:cNvSpPr/>
          <p:nvPr/>
        </p:nvSpPr>
        <p:spPr>
          <a:xfrm>
            <a:off x="7975600" y="2794000"/>
            <a:ext cx="571500" cy="1524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259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CE3C-1361-1749-93DE-6D01DEFE09FA}"/>
              </a:ext>
            </a:extLst>
          </p:cNvPr>
          <p:cNvSpPr>
            <a:spLocks noGrp="1"/>
          </p:cNvSpPr>
          <p:nvPr>
            <p:ph type="title"/>
          </p:nvPr>
        </p:nvSpPr>
        <p:spPr/>
        <p:txBody>
          <a:bodyPr/>
          <a:lstStyle/>
          <a:p>
            <a:r>
              <a:rPr lang="en-US" dirty="0">
                <a:solidFill>
                  <a:schemeClr val="bg1"/>
                </a:solidFill>
                <a:latin typeface="Oswald Light" pitchFamily="2" charset="77"/>
              </a:rPr>
              <a:t>Walkthrough (cont.)</a:t>
            </a:r>
          </a:p>
        </p:txBody>
      </p:sp>
      <p:sp>
        <p:nvSpPr>
          <p:cNvPr id="3" name="Content Placeholder 2">
            <a:extLst>
              <a:ext uri="{FF2B5EF4-FFF2-40B4-BE49-F238E27FC236}">
                <a16:creationId xmlns:a16="http://schemas.microsoft.com/office/drawing/2014/main" id="{3F1A27F9-4A98-4444-BF14-30338B5C8F42}"/>
              </a:ext>
            </a:extLst>
          </p:cNvPr>
          <p:cNvSpPr>
            <a:spLocks noGrp="1"/>
          </p:cNvSpPr>
          <p:nvPr>
            <p:ph sz="half" idx="1"/>
          </p:nvPr>
        </p:nvSpPr>
        <p:spPr>
          <a:xfrm>
            <a:off x="838200" y="1825625"/>
            <a:ext cx="4178300" cy="4117975"/>
          </a:xfrm>
        </p:spPr>
        <p:txBody>
          <a:bodyPr>
            <a:normAutofit/>
          </a:bodyPr>
          <a:lstStyle/>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Similar methods were used for graphing and predicting sea levels</a:t>
            </a:r>
          </a:p>
          <a:p>
            <a:pPr>
              <a:buFont typeface="Wingdings" pitchFamily="2" charset="2"/>
              <a:buChar char="§"/>
            </a:pPr>
            <a:r>
              <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An interactive chart is used to zoom in closer to certain parts of future years to come</a:t>
            </a:r>
          </a:p>
        </p:txBody>
      </p:sp>
      <p:pic>
        <p:nvPicPr>
          <p:cNvPr id="7" name="Content Placeholder 6">
            <a:extLst>
              <a:ext uri="{FF2B5EF4-FFF2-40B4-BE49-F238E27FC236}">
                <a16:creationId xmlns:a16="http://schemas.microsoft.com/office/drawing/2014/main" id="{C73307D1-C921-B84E-9D4D-3D60D54AAF96}"/>
              </a:ext>
            </a:extLst>
          </p:cNvPr>
          <p:cNvPicPr>
            <a:picLocks noGrp="1" noChangeAspect="1"/>
          </p:cNvPicPr>
          <p:nvPr>
            <p:ph sz="half" idx="2"/>
          </p:nvPr>
        </p:nvPicPr>
        <p:blipFill>
          <a:blip r:embed="rId3"/>
          <a:srcRect/>
          <a:stretch/>
        </p:blipFill>
        <p:spPr>
          <a:xfrm>
            <a:off x="5303831" y="1888992"/>
            <a:ext cx="6163132" cy="4603884"/>
          </a:xfrm>
        </p:spPr>
      </p:pic>
    </p:spTree>
    <p:extLst>
      <p:ext uri="{BB962C8B-B14F-4D97-AF65-F5344CB8AC3E}">
        <p14:creationId xmlns:p14="http://schemas.microsoft.com/office/powerpoint/2010/main" val="2251647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2913</TotalTime>
  <Words>436</Words>
  <Application>Microsoft Macintosh PowerPoint</Application>
  <PresentationFormat>Widescreen</PresentationFormat>
  <Paragraphs>45</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Open Sans Light</vt:lpstr>
      <vt:lpstr>Oswald Light</vt:lpstr>
      <vt:lpstr>Wingdings</vt:lpstr>
      <vt:lpstr>Office Theme</vt:lpstr>
      <vt:lpstr>Final Project</vt:lpstr>
      <vt:lpstr>Global Warming: Continued</vt:lpstr>
      <vt:lpstr>Machine Learning Content Used</vt:lpstr>
      <vt:lpstr>Additional Tools Used</vt:lpstr>
      <vt:lpstr>Walkthrough</vt:lpstr>
      <vt:lpstr>Walkthrough (cont.)</vt:lpstr>
      <vt:lpstr>Walkthrough (cont.)</vt:lpstr>
      <vt:lpstr>Walkthrough (cont.)</vt:lpstr>
      <vt:lpstr>Walkthrough (cont.)</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Henning</dc:creator>
  <cp:lastModifiedBy>Rich Henning</cp:lastModifiedBy>
  <cp:revision>7</cp:revision>
  <dcterms:created xsi:type="dcterms:W3CDTF">2021-08-15T20:25:42Z</dcterms:created>
  <dcterms:modified xsi:type="dcterms:W3CDTF">2021-09-26T19:04:31Z</dcterms:modified>
</cp:coreProperties>
</file>